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8" r:id="rId8"/>
    <p:sldId id="261" r:id="rId9"/>
    <p:sldId id="265" r:id="rId10"/>
    <p:sldId id="266" r:id="rId11"/>
    <p:sldId id="262" r:id="rId12"/>
    <p:sldId id="263" r:id="rId13"/>
    <p:sldId id="270" r:id="rId14"/>
    <p:sldId id="264" r:id="rId15"/>
    <p:sldId id="267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8EAE4A-B4D1-4C90-AF38-CD05543ED5B8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210A63-B8A0-4DB9-86C5-8CF9C5B7D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A2DA2-2F1C-4B81-B12A-3CFD7993444E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3AE29-434C-43BE-A9A5-B8F055F033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A9B25-CBFD-497E-824C-171AB4B8B5BB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09CA2-A212-40CD-AAB6-C5FCCAB8CC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94996-8436-40B1-A020-E88EB396F9E2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0B993-C558-41AE-9413-DE342CACE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ADFDC-3F63-4E6B-8E13-47CD610B0C96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955C8-DA14-48F9-BEE0-65F281652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AEC1FD-C49F-4979-9614-D008D14480CD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44EEF3-54A8-448F-AB88-AA896AD2A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A4B616-54AB-446E-97C7-8F3F78350E8E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69226B-1BED-45F1-88C9-DD07464E1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BB8270-1C28-48FD-ACF5-D6D3DB69F06F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6C4561E-332A-48EB-90BC-340F9304A9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198-7139-4145-B49C-2AAB5FD3E9B0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71F1D-1FC0-4580-B158-8EE75D5A93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0C095D-3863-4EBA-ABCF-A481C1C2F2AD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7B9072-178E-45F3-A1A0-8A640C611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40F5C-139E-4A91-AE05-17F1B7E18988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DE247-37CA-4531-906D-B15898059A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30E767D-7818-4B1B-973B-D7B5BBCA619E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B5B2E8-2F49-43A7-B419-DE2CC80653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8AD8AB3-BCA8-4B06-BC33-4860629313D0}" type="datetimeFigureOut">
              <a:rPr lang="en-US"/>
              <a:pPr>
                <a:defRPr/>
              </a:pPr>
              <a:t>4/7/2011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0897CDA-B0B4-4DEC-B80F-7443438D1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78" r:id="rId2"/>
    <p:sldLayoutId id="2147483685" r:id="rId3"/>
    <p:sldLayoutId id="2147483686" r:id="rId4"/>
    <p:sldLayoutId id="2147483687" r:id="rId5"/>
    <p:sldLayoutId id="2147483679" r:id="rId6"/>
    <p:sldLayoutId id="2147483688" r:id="rId7"/>
    <p:sldLayoutId id="2147483680" r:id="rId8"/>
    <p:sldLayoutId id="2147483689" r:id="rId9"/>
    <p:sldLayoutId id="2147483681" r:id="rId10"/>
    <p:sldLayoutId id="2147483682" r:id="rId11"/>
    <p:sldLayoutId id="2147483683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8000" dirty="0" smtClean="0">
                <a:solidFill>
                  <a:srgbClr val="FFFF00"/>
                </a:solidFill>
              </a:rPr>
              <a:t>Ender’s Game</a:t>
            </a:r>
            <a:endParaRPr lang="en-US" sz="8000" dirty="0">
              <a:solidFill>
                <a:srgbClr val="FFFF00"/>
              </a:solidFill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/>
              <a:t>Discussion Questions – Chapters 7 &amp; 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dirty="0" smtClean="0">
                <a:solidFill>
                  <a:srgbClr val="FFFF00"/>
                </a:solidFill>
              </a:rPr>
              <a:t>GENOCIDE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4138" indent="-15875">
              <a:lnSpc>
                <a:spcPct val="90000"/>
              </a:lnSpc>
              <a:buFont typeface="Wingdings" pitchFamily="2" charset="2"/>
              <a:buNone/>
            </a:pPr>
            <a:r>
              <a:rPr lang="en-CA" sz="2600" dirty="0" smtClean="0"/>
              <a:t>"any of the following acts committed with intent to destroy, in whole or in part, a national, ethnical, racial or religious group, as such: killing members of the group; causing serious bodily or mental harm to members of the group; deliberately inflicting on the group conditions of life, calculated to bring about its physical destruction in whole or in part; imposing measures intended to prevent births within the group; [and] forcibly transferring children of the group to another group." </a:t>
            </a:r>
          </a:p>
          <a:p>
            <a:pPr marL="84138" indent="-15875">
              <a:lnSpc>
                <a:spcPct val="90000"/>
              </a:lnSpc>
              <a:buFont typeface="Wingdings" pitchFamily="2" charset="2"/>
              <a:buNone/>
            </a:pPr>
            <a:endParaRPr lang="en-CA" sz="2600" dirty="0" smtClean="0"/>
          </a:p>
          <a:p>
            <a:pPr marL="84138" indent="-15875">
              <a:lnSpc>
                <a:spcPct val="90000"/>
              </a:lnSpc>
              <a:buFont typeface="Wingdings" pitchFamily="2" charset="2"/>
              <a:buNone/>
            </a:pPr>
            <a:r>
              <a:rPr lang="en-CA" sz="1600" dirty="0" smtClean="0"/>
              <a:t>Office of the High Commissioner for Human Rights.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8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-20638">
              <a:buNone/>
            </a:pPr>
            <a:r>
              <a:rPr lang="en-CA" sz="4400" dirty="0" smtClean="0"/>
              <a:t>"Fairness is a wonderful attribute. it has nothing to do with war" (p. 97).</a:t>
            </a:r>
          </a:p>
          <a:p>
            <a:endParaRPr lang="en-US" sz="4400" dirty="0" smtClean="0"/>
          </a:p>
          <a:p>
            <a:pPr marL="88900" indent="0">
              <a:buNone/>
            </a:pPr>
            <a:r>
              <a:rPr lang="en-US" sz="4400" dirty="0" smtClean="0"/>
              <a:t>Do </a:t>
            </a:r>
            <a:r>
              <a:rPr lang="en-US" sz="4400" dirty="0" smtClean="0"/>
              <a:t>you agree or disagree with Graff?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8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8900" indent="-20638">
              <a:buNone/>
            </a:pPr>
            <a:r>
              <a:rPr lang="en-US" sz="4400" dirty="0" smtClean="0"/>
              <a:t>Describe the different leadership </a:t>
            </a:r>
            <a:r>
              <a:rPr lang="en-US" sz="4400" b="1" u="sng" dirty="0" smtClean="0"/>
              <a:t>styles</a:t>
            </a:r>
            <a:r>
              <a:rPr lang="en-US" sz="4400" dirty="0" smtClean="0"/>
              <a:t> Ender has encountered </a:t>
            </a:r>
            <a:r>
              <a:rPr lang="en-US" sz="4400" dirty="0" smtClean="0"/>
              <a:t>through…</a:t>
            </a:r>
          </a:p>
          <a:p>
            <a:pPr marL="417512" lvl="1" indent="-20638"/>
            <a:r>
              <a:rPr lang="en-US" sz="4000" dirty="0" smtClean="0"/>
              <a:t> </a:t>
            </a:r>
            <a:r>
              <a:rPr lang="en-US" sz="4000" dirty="0" err="1" smtClean="0"/>
              <a:t>Bonzo</a:t>
            </a:r>
            <a:endParaRPr lang="en-US" sz="4000" dirty="0" smtClean="0"/>
          </a:p>
          <a:p>
            <a:pPr marL="417512" lvl="1" indent="-20638"/>
            <a:r>
              <a:rPr lang="en-US" sz="4000" dirty="0" smtClean="0"/>
              <a:t>Rose</a:t>
            </a:r>
          </a:p>
          <a:p>
            <a:pPr marL="417512" lvl="1" indent="-20638"/>
            <a:r>
              <a:rPr lang="en-US" sz="4000" dirty="0" smtClean="0"/>
              <a:t>Dink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800" b="1" dirty="0" smtClean="0">
                <a:solidFill>
                  <a:srgbClr val="FFFF00"/>
                </a:solidFill>
              </a:rPr>
              <a:t>Chapter 8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800" indent="0">
              <a:buNone/>
            </a:pPr>
            <a:r>
              <a:rPr lang="en-CA" sz="4800" dirty="0" smtClean="0"/>
              <a:t>“Battle school doesn’t create </a:t>
            </a:r>
            <a:r>
              <a:rPr lang="en-CA" sz="4800" i="1" dirty="0" smtClean="0"/>
              <a:t>anything</a:t>
            </a:r>
            <a:r>
              <a:rPr lang="en-CA" sz="4800" dirty="0" smtClean="0"/>
              <a:t>. It just destroys” </a:t>
            </a:r>
            <a:r>
              <a:rPr lang="en-CA" sz="3200" dirty="0" smtClean="0"/>
              <a:t>(Card, p.109).</a:t>
            </a:r>
            <a:endParaRPr lang="en-CA" sz="4800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8</a:t>
            </a:r>
            <a:endParaRPr lang="en-US" sz="5400" dirty="0">
              <a:solidFill>
                <a:srgbClr val="FFFF00"/>
              </a:solidFill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7800" indent="0">
              <a:buNone/>
            </a:pPr>
            <a:r>
              <a:rPr lang="en-CA" sz="4400" dirty="0" smtClean="0"/>
              <a:t>The face in the mirror represents a personal crisis for Ender. </a:t>
            </a:r>
          </a:p>
          <a:p>
            <a:pPr>
              <a:buNone/>
            </a:pPr>
            <a:endParaRPr lang="en-CA" sz="4400" dirty="0" smtClean="0"/>
          </a:p>
          <a:p>
            <a:pPr marL="177800" indent="0">
              <a:buNone/>
            </a:pPr>
            <a:r>
              <a:rPr lang="en-CA" sz="4400" dirty="0" smtClean="0"/>
              <a:t>Whose </a:t>
            </a:r>
            <a:r>
              <a:rPr lang="en-CA" sz="4400" dirty="0" smtClean="0"/>
              <a:t>face is it and why is this Ender’s biggest fear?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0"/>
            <a:ext cx="36941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671210" y="2967335"/>
            <a:ext cx="5801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Is Ender a Ninja?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9600" dirty="0" smtClean="0">
                <a:solidFill>
                  <a:srgbClr val="FFFF00"/>
                </a:solidFill>
              </a:rPr>
              <a:t>Chapter 7</a:t>
            </a:r>
            <a:endParaRPr lang="en-US" sz="96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7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400" dirty="0" smtClean="0"/>
              <a:t>Who does Ender meet in this chapter?  </a:t>
            </a:r>
            <a:endParaRPr lang="en-CA" sz="4400" dirty="0" smtClean="0"/>
          </a:p>
          <a:p>
            <a:r>
              <a:rPr lang="en-CA" sz="4400" dirty="0" smtClean="0"/>
              <a:t>And </a:t>
            </a:r>
            <a:r>
              <a:rPr lang="en-CA" sz="4400" dirty="0" smtClean="0"/>
              <a:t>why do you think they are important?</a:t>
            </a:r>
            <a:endParaRPr lang="en-US" sz="4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FF00"/>
                </a:solidFill>
              </a:rPr>
              <a:t>Chapter 7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6000" dirty="0" smtClean="0"/>
              <a:t>What are the key events in this chapter?</a:t>
            </a:r>
            <a:endParaRPr lang="en-US" sz="60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7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400" dirty="0" smtClean="0"/>
              <a:t>Speaking with Petra, Ender silently identifies the adults in charge as the </a:t>
            </a:r>
            <a:r>
              <a:rPr lang="en-CA" sz="4400" dirty="0" smtClean="0"/>
              <a:t>“enemy” </a:t>
            </a:r>
            <a:r>
              <a:rPr lang="en-CA" sz="4400" dirty="0" smtClean="0"/>
              <a:t>(p. 85). </a:t>
            </a:r>
            <a:endParaRPr lang="en-CA" sz="4400" dirty="0" smtClean="0"/>
          </a:p>
          <a:p>
            <a:r>
              <a:rPr lang="en-CA" sz="4400" dirty="0" smtClean="0"/>
              <a:t>Is </a:t>
            </a:r>
            <a:r>
              <a:rPr lang="en-CA" sz="4400" dirty="0" smtClean="0"/>
              <a:t>this a logical conclusion for him to have drawn?  </a:t>
            </a:r>
            <a:endParaRPr lang="en-US" sz="44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7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800" dirty="0" smtClean="0"/>
              <a:t>What does Ender learn about leadership from </a:t>
            </a:r>
            <a:r>
              <a:rPr lang="en-US" sz="4800" dirty="0" err="1" smtClean="0"/>
              <a:t>Bonzo</a:t>
            </a:r>
            <a:r>
              <a:rPr lang="en-US" sz="4800" dirty="0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8800" dirty="0" smtClean="0">
                <a:solidFill>
                  <a:srgbClr val="FFFF00"/>
                </a:solidFill>
              </a:rPr>
              <a:t>Chapter 8</a:t>
            </a:r>
            <a:endParaRPr lang="en-US" sz="88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FFFF00"/>
                </a:solidFill>
              </a:rPr>
              <a:t>Chapter 8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800" dirty="0" smtClean="0"/>
              <a:t>Define the </a:t>
            </a:r>
            <a:r>
              <a:rPr lang="en-CA" sz="4800" dirty="0" smtClean="0"/>
              <a:t>following terms: </a:t>
            </a:r>
          </a:p>
          <a:p>
            <a:pPr lvl="1"/>
            <a:r>
              <a:rPr lang="en-CA" sz="5000" i="1" dirty="0" smtClean="0"/>
              <a:t>Xenophobia</a:t>
            </a:r>
            <a:r>
              <a:rPr lang="en-CA" sz="5000" dirty="0" smtClean="0"/>
              <a:t> </a:t>
            </a:r>
            <a:endParaRPr lang="en-CA" sz="5000" dirty="0" smtClean="0"/>
          </a:p>
          <a:p>
            <a:pPr lvl="1"/>
            <a:r>
              <a:rPr lang="en-CA" sz="5000" i="1" dirty="0" smtClean="0"/>
              <a:t>G</a:t>
            </a:r>
            <a:r>
              <a:rPr lang="en-CA" sz="5000" i="1" dirty="0" smtClean="0"/>
              <a:t>enocide</a:t>
            </a:r>
            <a:endParaRPr lang="en-US" sz="5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CA" dirty="0" smtClean="0">
                <a:solidFill>
                  <a:srgbClr val="FFFF00"/>
                </a:solidFill>
              </a:rPr>
              <a:t>XENOPHOBIA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/>
              <a:t>Xenophobia</a:t>
            </a:r>
            <a:r>
              <a:rPr lang="en-CA" dirty="0" smtClean="0"/>
              <a:t> is a dislike and/or fear of that which is unknown or different from oneself. The term is typically used to describe a fear or dislike of foreigners or of people significantly different from oneself, usually in the context of visibly differentiated minorities. </a:t>
            </a:r>
          </a:p>
          <a:p>
            <a:endParaRPr lang="en-CA" dirty="0" smtClean="0"/>
          </a:p>
          <a:p>
            <a:pPr>
              <a:buFont typeface="Wingdings" pitchFamily="2" charset="2"/>
              <a:buNone/>
            </a:pPr>
            <a:r>
              <a:rPr lang="en-CA" sz="2000" dirty="0" smtClean="0"/>
              <a:t>“Xenophobia.” </a:t>
            </a:r>
            <a:r>
              <a:rPr lang="en-CA" sz="2000" i="1" dirty="0" smtClean="0"/>
              <a:t>Wikipedia.</a:t>
            </a:r>
            <a:r>
              <a:rPr lang="en-CA" sz="2000" dirty="0" smtClean="0"/>
              <a:t> Apr 28</a:t>
            </a:r>
            <a:r>
              <a:rPr lang="en-CA" sz="2000" baseline="30000" dirty="0" smtClean="0"/>
              <a:t>th</a:t>
            </a:r>
            <a:r>
              <a:rPr lang="en-CA" sz="2000" dirty="0" smtClean="0"/>
              <a:t> 2010. Web. April 21</a:t>
            </a:r>
            <a:r>
              <a:rPr lang="en-CA" sz="2000" baseline="30000" dirty="0" smtClean="0"/>
              <a:t>st</a:t>
            </a:r>
            <a:r>
              <a:rPr lang="en-CA" sz="2000" dirty="0" smtClean="0"/>
              <a:t> 2010. &lt;http://en.wikipedia.org/wiki/Xenophobia&gt;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51</TotalTime>
  <Words>363</Words>
  <Application>Microsoft Office PowerPoint</Application>
  <PresentationFormat>On-screen Show (4:3)</PresentationFormat>
  <Paragraphs>42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Corbel</vt:lpstr>
      <vt:lpstr>Arial</vt:lpstr>
      <vt:lpstr>Consolas</vt:lpstr>
      <vt:lpstr>Wingdings</vt:lpstr>
      <vt:lpstr>Wingdings 2</vt:lpstr>
      <vt:lpstr>Wingdings 3</vt:lpstr>
      <vt:lpstr>Calibri</vt:lpstr>
      <vt:lpstr>Metro</vt:lpstr>
      <vt:lpstr>Ender’s Game</vt:lpstr>
      <vt:lpstr>Chapter 7</vt:lpstr>
      <vt:lpstr>Chapter 7</vt:lpstr>
      <vt:lpstr>Chapter 7</vt:lpstr>
      <vt:lpstr>Chapter 7</vt:lpstr>
      <vt:lpstr>Chapter 7</vt:lpstr>
      <vt:lpstr>Chapter 8</vt:lpstr>
      <vt:lpstr>Chapter 8</vt:lpstr>
      <vt:lpstr>XENOPHOBIA</vt:lpstr>
      <vt:lpstr>GENOCIDE</vt:lpstr>
      <vt:lpstr>Chapter 8</vt:lpstr>
      <vt:lpstr>Chapter 8</vt:lpstr>
      <vt:lpstr>Chapter 8</vt:lpstr>
      <vt:lpstr>Chapter 8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</dc:title>
  <dc:creator>Wilson</dc:creator>
  <cp:lastModifiedBy>staff</cp:lastModifiedBy>
  <cp:revision>6</cp:revision>
  <dcterms:created xsi:type="dcterms:W3CDTF">2010-04-22T03:17:55Z</dcterms:created>
  <dcterms:modified xsi:type="dcterms:W3CDTF">2011-04-07T15:41:13Z</dcterms:modified>
</cp:coreProperties>
</file>